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x="18288000" cy="10287000"/>
  <p:notesSz cx="6858000" cy="9144000"/>
  <p:embeddedFontLst>
    <p:embeddedFont>
      <p:font typeface="Barlow Bold" charset="1" panose="00000800000000000000"/>
      <p:regular r:id="rId21"/>
    </p:embeddedFont>
    <p:embeddedFont>
      <p:font typeface="Montserrat Bold" charset="1" panose="00000800000000000000"/>
      <p:regular r:id="rId22"/>
    </p:embeddedFont>
    <p:embeddedFont>
      <p:font typeface="Montserrat" charset="1" panose="0000050000000000000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jpeg" Type="http://schemas.openxmlformats.org/officeDocument/2006/relationships/image"/><Relationship Id="rId6" Target="../media/image5.jpeg" Type="http://schemas.openxmlformats.org/officeDocument/2006/relationships/image"/><Relationship Id="rId7" Target="../media/image6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27.jpeg" Type="http://schemas.openxmlformats.org/officeDocument/2006/relationships/image"/><Relationship Id="rId5" Target="../media/image24.jpeg" Type="http://schemas.openxmlformats.org/officeDocument/2006/relationships/image"/><Relationship Id="rId6" Target="../media/image8.png" Type="http://schemas.openxmlformats.org/officeDocument/2006/relationships/image"/><Relationship Id="rId7" Target="../media/image9.svg" Type="http://schemas.openxmlformats.org/officeDocument/2006/relationships/image"/><Relationship Id="rId8" Target="../media/image28.png" Type="http://schemas.openxmlformats.org/officeDocument/2006/relationships/image"/><Relationship Id="rId9" Target="../media/image29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24.jpe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Relationship Id="rId7" Target="../media/image30.png" Type="http://schemas.openxmlformats.org/officeDocument/2006/relationships/image"/><Relationship Id="rId8" Target="../media/image31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32.png" Type="http://schemas.openxmlformats.org/officeDocument/2006/relationships/image"/><Relationship Id="rId7" Target="../media/image33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34.png" Type="http://schemas.openxmlformats.org/officeDocument/2006/relationships/image"/><Relationship Id="rId7" Target="../media/image35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36.png" Type="http://schemas.openxmlformats.org/officeDocument/2006/relationships/image"/><Relationship Id="rId7" Target="../media/image37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4.svg" Type="http://schemas.openxmlformats.org/officeDocument/2006/relationships/image"/><Relationship Id="rId2" Target="../media/image38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39.png" Type="http://schemas.openxmlformats.org/officeDocument/2006/relationships/image"/><Relationship Id="rId6" Target="../media/image40.svg" Type="http://schemas.openxmlformats.org/officeDocument/2006/relationships/image"/><Relationship Id="rId7" Target="../media/image41.png" Type="http://schemas.openxmlformats.org/officeDocument/2006/relationships/image"/><Relationship Id="rId8" Target="../media/image42.svg" Type="http://schemas.openxmlformats.org/officeDocument/2006/relationships/image"/><Relationship Id="rId9" Target="../media/image43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7.jpe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10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11.png" Type="http://schemas.openxmlformats.org/officeDocument/2006/relationships/image"/><Relationship Id="rId7" Target="../media/image12.png" Type="http://schemas.openxmlformats.org/officeDocument/2006/relationships/image"/><Relationship Id="rId8" Target="../media/image5.jpeg" Type="http://schemas.openxmlformats.org/officeDocument/2006/relationships/image"/><Relationship Id="rId9" Target="../media/image13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14.png" Type="http://schemas.openxmlformats.org/officeDocument/2006/relationships/image"/><Relationship Id="rId7" Target="../media/image15.png" Type="http://schemas.openxmlformats.org/officeDocument/2006/relationships/image"/><Relationship Id="rId8" Target="../media/image16.jpeg" Type="http://schemas.openxmlformats.org/officeDocument/2006/relationships/image"/><Relationship Id="rId9" Target="../media/image7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17.png" Type="http://schemas.openxmlformats.org/officeDocument/2006/relationships/image"/><Relationship Id="rId7" Target="../media/image18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19.png" Type="http://schemas.openxmlformats.org/officeDocument/2006/relationships/image"/><Relationship Id="rId7" Target="../media/image20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21.pn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Relationship Id="rId7" Target="../media/image22.png" Type="http://schemas.openxmlformats.org/officeDocument/2006/relationships/image"/><Relationship Id="rId8" Target="../media/image23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24.jpe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Relationship Id="rId7" Target="../media/image25.png" Type="http://schemas.openxmlformats.org/officeDocument/2006/relationships/image"/><Relationship Id="rId8" Target="../media/image26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14" r="0" b="-81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1076233"/>
            <a:ext cx="293554" cy="293554"/>
          </a:xfrm>
          <a:custGeom>
            <a:avLst/>
            <a:gdLst/>
            <a:ahLst/>
            <a:cxnLst/>
            <a:rect r="r" b="b" t="t" l="l"/>
            <a:pathLst>
              <a:path h="293554" w="293554">
                <a:moveTo>
                  <a:pt x="0" y="0"/>
                </a:moveTo>
                <a:lnTo>
                  <a:pt x="293554" y="0"/>
                </a:lnTo>
                <a:lnTo>
                  <a:pt x="293554" y="293554"/>
                </a:lnTo>
                <a:lnTo>
                  <a:pt x="0" y="2935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953156" y="2928566"/>
            <a:ext cx="5253409" cy="4549216"/>
            <a:chOff x="0" y="0"/>
            <a:chExt cx="4282440" cy="37084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5"/>
              <a:stretch>
                <a:fillRect l="-14865" t="0" r="-14865" b="0"/>
              </a:stretch>
            </a:blipFill>
            <a:ln w="180975" cap="sq">
              <a:solidFill>
                <a:srgbClr val="FFFFFF"/>
              </a:solidFill>
              <a:prstDash val="solid"/>
              <a:miter/>
            </a:ln>
          </p:spPr>
        </p:sp>
      </p:grpSp>
      <p:sp>
        <p:nvSpPr>
          <p:cNvPr name="TextBox 6" id="6"/>
          <p:cNvSpPr txBox="true"/>
          <p:nvPr/>
        </p:nvSpPr>
        <p:spPr>
          <a:xfrm rot="0">
            <a:off x="1379852" y="3604183"/>
            <a:ext cx="9518732" cy="38735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960"/>
              </a:lnSpc>
            </a:pPr>
            <a:r>
              <a:rPr lang="en-US" sz="11191" b="true">
                <a:solidFill>
                  <a:srgbClr val="FFFFFF"/>
                </a:solidFill>
                <a:latin typeface="Barlow Bold"/>
                <a:ea typeface="Barlow Bold"/>
                <a:cs typeface="Barlow Bold"/>
                <a:sym typeface="Barlow Bold"/>
              </a:rPr>
              <a:t>CRUST PIZZA DATA ANALYSIS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4768117" y="1028700"/>
            <a:ext cx="3265883" cy="2828107"/>
            <a:chOff x="0" y="0"/>
            <a:chExt cx="4282440" cy="37084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6"/>
              <a:stretch>
                <a:fillRect l="0" t="-7739" r="0" b="-7739"/>
              </a:stretch>
            </a:blipFill>
            <a:ln w="85725" cap="sq">
              <a:solidFill>
                <a:srgbClr val="FFFFFF"/>
              </a:solidFill>
              <a:prstDash val="solid"/>
              <a:miter/>
            </a:ln>
          </p:spPr>
        </p:sp>
      </p:grpSp>
      <p:grpSp>
        <p:nvGrpSpPr>
          <p:cNvPr name="Group 9" id="9"/>
          <p:cNvGrpSpPr/>
          <p:nvPr/>
        </p:nvGrpSpPr>
        <p:grpSpPr>
          <a:xfrm rot="0">
            <a:off x="8890000" y="6063728"/>
            <a:ext cx="3265883" cy="2828107"/>
            <a:chOff x="0" y="0"/>
            <a:chExt cx="4282440" cy="37084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7"/>
              <a:stretch>
                <a:fillRect l="0" t="-7739" r="0" b="-7739"/>
              </a:stretch>
            </a:blipFill>
            <a:ln w="85725" cap="sq">
              <a:solidFill>
                <a:srgbClr val="FFFFFF"/>
              </a:solidFill>
              <a:prstDash val="solid"/>
              <a:miter/>
            </a:ln>
          </p:spPr>
        </p:sp>
      </p:grpSp>
      <p:sp>
        <p:nvSpPr>
          <p:cNvPr name="TextBox 11" id="11"/>
          <p:cNvSpPr txBox="true"/>
          <p:nvPr/>
        </p:nvSpPr>
        <p:spPr>
          <a:xfrm rot="0">
            <a:off x="1379852" y="1043352"/>
            <a:ext cx="1549500" cy="2175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1508"/>
              </a:lnSpc>
            </a:pPr>
            <a:r>
              <a:rPr lang="en-US" b="true" sz="1754" spc="-96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CRUST PIZZA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144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076233"/>
            <a:ext cx="293554" cy="293554"/>
          </a:xfrm>
          <a:custGeom>
            <a:avLst/>
            <a:gdLst/>
            <a:ahLst/>
            <a:cxnLst/>
            <a:rect r="r" b="b" t="t" l="l"/>
            <a:pathLst>
              <a:path h="293554" w="293554">
                <a:moveTo>
                  <a:pt x="0" y="0"/>
                </a:moveTo>
                <a:lnTo>
                  <a:pt x="293554" y="0"/>
                </a:lnTo>
                <a:lnTo>
                  <a:pt x="293554" y="293554"/>
                </a:lnTo>
                <a:lnTo>
                  <a:pt x="0" y="2935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706578" y="1555069"/>
            <a:ext cx="11010796" cy="8600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92"/>
              </a:lnSpc>
            </a:pPr>
            <a:r>
              <a:rPr lang="en-US" b="true" sz="3699">
                <a:solidFill>
                  <a:srgbClr val="FFFFFF"/>
                </a:solidFill>
                <a:latin typeface="Barlow Bold"/>
                <a:ea typeface="Barlow Bold"/>
                <a:cs typeface="Barlow Bold"/>
                <a:sym typeface="Barlow Bold"/>
              </a:rPr>
              <a:t>7. CALCULATE THE AVERAGE NUMBER OF PIZZAS ORDERED PER DAY.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5012386" y="507326"/>
            <a:ext cx="2544063" cy="2203044"/>
            <a:chOff x="0" y="0"/>
            <a:chExt cx="4282440" cy="37084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4"/>
              <a:stretch>
                <a:fillRect l="-14865" t="0" r="-14865" b="0"/>
              </a:stretch>
            </a:blipFill>
            <a:ln w="57150" cap="sq">
              <a:solidFill>
                <a:srgbClr val="FFFFFF"/>
              </a:solidFill>
              <a:prstDash val="solid"/>
              <a:miter/>
            </a:ln>
          </p:spPr>
        </p:sp>
      </p:grpSp>
      <p:grpSp>
        <p:nvGrpSpPr>
          <p:cNvPr name="Group 6" id="6"/>
          <p:cNvGrpSpPr/>
          <p:nvPr/>
        </p:nvGrpSpPr>
        <p:grpSpPr>
          <a:xfrm rot="0">
            <a:off x="-912832" y="6528386"/>
            <a:ext cx="5083834" cy="4402371"/>
            <a:chOff x="0" y="0"/>
            <a:chExt cx="4282440" cy="37084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5"/>
              <a:stretch>
                <a:fillRect l="-14987" t="0" r="-14987" b="0"/>
              </a:stretch>
            </a:blipFill>
            <a:ln w="57150" cap="sq">
              <a:solidFill>
                <a:srgbClr val="FFFFFF"/>
              </a:solidFill>
              <a:prstDash val="solid"/>
              <a:miter/>
            </a:ln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12061587" y="8124522"/>
            <a:ext cx="6722778" cy="1210100"/>
          </a:xfrm>
          <a:custGeom>
            <a:avLst/>
            <a:gdLst/>
            <a:ahLst/>
            <a:cxnLst/>
            <a:rect r="r" b="b" t="t" l="l"/>
            <a:pathLst>
              <a:path h="1210100" w="6722778">
                <a:moveTo>
                  <a:pt x="0" y="0"/>
                </a:moveTo>
                <a:lnTo>
                  <a:pt x="6722778" y="0"/>
                </a:lnTo>
                <a:lnTo>
                  <a:pt x="6722778" y="1210100"/>
                </a:lnTo>
                <a:lnTo>
                  <a:pt x="0" y="12101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912832" y="1879548"/>
            <a:ext cx="6722778" cy="1210100"/>
          </a:xfrm>
          <a:custGeom>
            <a:avLst/>
            <a:gdLst/>
            <a:ahLst/>
            <a:cxnLst/>
            <a:rect r="r" b="b" t="t" l="l"/>
            <a:pathLst>
              <a:path h="1210100" w="6722778">
                <a:moveTo>
                  <a:pt x="0" y="0"/>
                </a:moveTo>
                <a:lnTo>
                  <a:pt x="6722778" y="0"/>
                </a:lnTo>
                <a:lnTo>
                  <a:pt x="6722778" y="1210100"/>
                </a:lnTo>
                <a:lnTo>
                  <a:pt x="0" y="12101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3153489" y="3089648"/>
            <a:ext cx="12626355" cy="2935627"/>
          </a:xfrm>
          <a:custGeom>
            <a:avLst/>
            <a:gdLst/>
            <a:ahLst/>
            <a:cxnLst/>
            <a:rect r="r" b="b" t="t" l="l"/>
            <a:pathLst>
              <a:path h="2935627" w="12626355">
                <a:moveTo>
                  <a:pt x="0" y="0"/>
                </a:moveTo>
                <a:lnTo>
                  <a:pt x="12626354" y="0"/>
                </a:lnTo>
                <a:lnTo>
                  <a:pt x="12626354" y="2935627"/>
                </a:lnTo>
                <a:lnTo>
                  <a:pt x="0" y="293562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8972534" y="7008603"/>
            <a:ext cx="4357983" cy="1544807"/>
          </a:xfrm>
          <a:custGeom>
            <a:avLst/>
            <a:gdLst/>
            <a:ahLst/>
            <a:cxnLst/>
            <a:rect r="r" b="b" t="t" l="l"/>
            <a:pathLst>
              <a:path h="1544807" w="4357983">
                <a:moveTo>
                  <a:pt x="0" y="0"/>
                </a:moveTo>
                <a:lnTo>
                  <a:pt x="4357983" y="0"/>
                </a:lnTo>
                <a:lnTo>
                  <a:pt x="4357983" y="1544808"/>
                </a:lnTo>
                <a:lnTo>
                  <a:pt x="0" y="154480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379852" y="1043352"/>
            <a:ext cx="1549500" cy="2175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1508"/>
              </a:lnSpc>
            </a:pPr>
            <a:r>
              <a:rPr lang="en-US" b="true" sz="1754" spc="-96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CRUST PIZZA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144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076233"/>
            <a:ext cx="293554" cy="293554"/>
          </a:xfrm>
          <a:custGeom>
            <a:avLst/>
            <a:gdLst/>
            <a:ahLst/>
            <a:cxnLst/>
            <a:rect r="r" b="b" t="t" l="l"/>
            <a:pathLst>
              <a:path h="293554" w="293554">
                <a:moveTo>
                  <a:pt x="0" y="0"/>
                </a:moveTo>
                <a:lnTo>
                  <a:pt x="293554" y="0"/>
                </a:lnTo>
                <a:lnTo>
                  <a:pt x="293554" y="293554"/>
                </a:lnTo>
                <a:lnTo>
                  <a:pt x="0" y="2935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706578" y="1555069"/>
            <a:ext cx="11010796" cy="8600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92"/>
              </a:lnSpc>
            </a:pPr>
            <a:r>
              <a:rPr lang="en-US" b="true" sz="3699">
                <a:solidFill>
                  <a:srgbClr val="FFFFFF"/>
                </a:solidFill>
                <a:latin typeface="Barlow Bold"/>
                <a:ea typeface="Barlow Bold"/>
                <a:cs typeface="Barlow Bold"/>
                <a:sym typeface="Barlow Bold"/>
              </a:rPr>
              <a:t>8. DETERMINE THE TOP 3 MOST ORDERED PIZZA TYPES BASED ON REVENUE.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-912832" y="6528386"/>
            <a:ext cx="5083834" cy="4402371"/>
            <a:chOff x="0" y="0"/>
            <a:chExt cx="4282440" cy="37084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4"/>
              <a:stretch>
                <a:fillRect l="-14987" t="0" r="-14987" b="0"/>
              </a:stretch>
            </a:blipFill>
            <a:ln w="57150" cap="sq">
              <a:solidFill>
                <a:srgbClr val="FFFFFF"/>
              </a:solidFill>
              <a:prstDash val="solid"/>
              <a:miter/>
            </a:ln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12061587" y="8124522"/>
            <a:ext cx="6722778" cy="1210100"/>
          </a:xfrm>
          <a:custGeom>
            <a:avLst/>
            <a:gdLst/>
            <a:ahLst/>
            <a:cxnLst/>
            <a:rect r="r" b="b" t="t" l="l"/>
            <a:pathLst>
              <a:path h="1210100" w="6722778">
                <a:moveTo>
                  <a:pt x="0" y="0"/>
                </a:moveTo>
                <a:lnTo>
                  <a:pt x="6722778" y="0"/>
                </a:lnTo>
                <a:lnTo>
                  <a:pt x="6722778" y="1210100"/>
                </a:lnTo>
                <a:lnTo>
                  <a:pt x="0" y="12101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912832" y="1879548"/>
            <a:ext cx="6722778" cy="1210100"/>
          </a:xfrm>
          <a:custGeom>
            <a:avLst/>
            <a:gdLst/>
            <a:ahLst/>
            <a:cxnLst/>
            <a:rect r="r" b="b" t="t" l="l"/>
            <a:pathLst>
              <a:path h="1210100" w="6722778">
                <a:moveTo>
                  <a:pt x="0" y="0"/>
                </a:moveTo>
                <a:lnTo>
                  <a:pt x="6722778" y="0"/>
                </a:lnTo>
                <a:lnTo>
                  <a:pt x="6722778" y="1210100"/>
                </a:lnTo>
                <a:lnTo>
                  <a:pt x="0" y="12101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3573707" y="2913747"/>
            <a:ext cx="11140586" cy="3371884"/>
          </a:xfrm>
          <a:custGeom>
            <a:avLst/>
            <a:gdLst/>
            <a:ahLst/>
            <a:cxnLst/>
            <a:rect r="r" b="b" t="t" l="l"/>
            <a:pathLst>
              <a:path h="3371884" w="11140586">
                <a:moveTo>
                  <a:pt x="0" y="0"/>
                </a:moveTo>
                <a:lnTo>
                  <a:pt x="11140586" y="0"/>
                </a:lnTo>
                <a:lnTo>
                  <a:pt x="11140586" y="3371884"/>
                </a:lnTo>
                <a:lnTo>
                  <a:pt x="0" y="337188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030292" y="7076696"/>
            <a:ext cx="6254125" cy="1652876"/>
          </a:xfrm>
          <a:custGeom>
            <a:avLst/>
            <a:gdLst/>
            <a:ahLst/>
            <a:cxnLst/>
            <a:rect r="r" b="b" t="t" l="l"/>
            <a:pathLst>
              <a:path h="1652876" w="6254125">
                <a:moveTo>
                  <a:pt x="0" y="0"/>
                </a:moveTo>
                <a:lnTo>
                  <a:pt x="6254125" y="0"/>
                </a:lnTo>
                <a:lnTo>
                  <a:pt x="6254125" y="1652876"/>
                </a:lnTo>
                <a:lnTo>
                  <a:pt x="0" y="165287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379852" y="1043352"/>
            <a:ext cx="1549500" cy="2175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1508"/>
              </a:lnSpc>
            </a:pPr>
            <a:r>
              <a:rPr lang="en-US" b="true" sz="1754" spc="-96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CRUST PIZZA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144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076233"/>
            <a:ext cx="293554" cy="293554"/>
          </a:xfrm>
          <a:custGeom>
            <a:avLst/>
            <a:gdLst/>
            <a:ahLst/>
            <a:cxnLst/>
            <a:rect r="r" b="b" t="t" l="l"/>
            <a:pathLst>
              <a:path h="293554" w="293554">
                <a:moveTo>
                  <a:pt x="0" y="0"/>
                </a:moveTo>
                <a:lnTo>
                  <a:pt x="293554" y="0"/>
                </a:lnTo>
                <a:lnTo>
                  <a:pt x="293554" y="293554"/>
                </a:lnTo>
                <a:lnTo>
                  <a:pt x="0" y="2935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782108" y="1181008"/>
            <a:ext cx="11010796" cy="8600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92"/>
              </a:lnSpc>
            </a:pPr>
            <a:r>
              <a:rPr lang="en-US" b="true" sz="3699">
                <a:solidFill>
                  <a:srgbClr val="FFFFFF"/>
                </a:solidFill>
                <a:latin typeface="Barlow Bold"/>
                <a:ea typeface="Barlow Bold"/>
                <a:cs typeface="Barlow Bold"/>
                <a:sym typeface="Barlow Bold"/>
              </a:rPr>
              <a:t>9. CALCULATE THE PERCENTAGE CONTRIBUTION OF EACH PIZZA TYPE TO TOTAL REVENUE.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2061587" y="8124522"/>
            <a:ext cx="6722778" cy="1210100"/>
          </a:xfrm>
          <a:custGeom>
            <a:avLst/>
            <a:gdLst/>
            <a:ahLst/>
            <a:cxnLst/>
            <a:rect r="r" b="b" t="t" l="l"/>
            <a:pathLst>
              <a:path h="1210100" w="6722778">
                <a:moveTo>
                  <a:pt x="0" y="0"/>
                </a:moveTo>
                <a:lnTo>
                  <a:pt x="6722778" y="0"/>
                </a:lnTo>
                <a:lnTo>
                  <a:pt x="6722778" y="1210100"/>
                </a:lnTo>
                <a:lnTo>
                  <a:pt x="0" y="12101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912832" y="1879548"/>
            <a:ext cx="6722778" cy="1210100"/>
          </a:xfrm>
          <a:custGeom>
            <a:avLst/>
            <a:gdLst/>
            <a:ahLst/>
            <a:cxnLst/>
            <a:rect r="r" b="b" t="t" l="l"/>
            <a:pathLst>
              <a:path h="1210100" w="6722778">
                <a:moveTo>
                  <a:pt x="0" y="0"/>
                </a:moveTo>
                <a:lnTo>
                  <a:pt x="6722778" y="0"/>
                </a:lnTo>
                <a:lnTo>
                  <a:pt x="6722778" y="1210100"/>
                </a:lnTo>
                <a:lnTo>
                  <a:pt x="0" y="12101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28700" y="2491313"/>
            <a:ext cx="7854858" cy="7383567"/>
          </a:xfrm>
          <a:custGeom>
            <a:avLst/>
            <a:gdLst/>
            <a:ahLst/>
            <a:cxnLst/>
            <a:rect r="r" b="b" t="t" l="l"/>
            <a:pathLst>
              <a:path h="7383567" w="7854858">
                <a:moveTo>
                  <a:pt x="0" y="0"/>
                </a:moveTo>
                <a:lnTo>
                  <a:pt x="7854858" y="0"/>
                </a:lnTo>
                <a:lnTo>
                  <a:pt x="7854858" y="7383566"/>
                </a:lnTo>
                <a:lnTo>
                  <a:pt x="0" y="738356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124893" y="2484598"/>
            <a:ext cx="6470860" cy="7383567"/>
          </a:xfrm>
          <a:custGeom>
            <a:avLst/>
            <a:gdLst/>
            <a:ahLst/>
            <a:cxnLst/>
            <a:rect r="r" b="b" t="t" l="l"/>
            <a:pathLst>
              <a:path h="7383567" w="6470860">
                <a:moveTo>
                  <a:pt x="0" y="0"/>
                </a:moveTo>
                <a:lnTo>
                  <a:pt x="6470859" y="0"/>
                </a:lnTo>
                <a:lnTo>
                  <a:pt x="6470859" y="7383566"/>
                </a:lnTo>
                <a:lnTo>
                  <a:pt x="0" y="738356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379852" y="1043352"/>
            <a:ext cx="1549500" cy="2175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1508"/>
              </a:lnSpc>
            </a:pPr>
            <a:r>
              <a:rPr lang="en-US" b="true" sz="1754" spc="-96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CRUST PIZZA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144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076233"/>
            <a:ext cx="293554" cy="293554"/>
          </a:xfrm>
          <a:custGeom>
            <a:avLst/>
            <a:gdLst/>
            <a:ahLst/>
            <a:cxnLst/>
            <a:rect r="r" b="b" t="t" l="l"/>
            <a:pathLst>
              <a:path h="293554" w="293554">
                <a:moveTo>
                  <a:pt x="0" y="0"/>
                </a:moveTo>
                <a:lnTo>
                  <a:pt x="293554" y="0"/>
                </a:lnTo>
                <a:lnTo>
                  <a:pt x="293554" y="293554"/>
                </a:lnTo>
                <a:lnTo>
                  <a:pt x="0" y="2935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782108" y="1181008"/>
            <a:ext cx="11010796" cy="8600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92"/>
              </a:lnSpc>
            </a:pPr>
            <a:r>
              <a:rPr lang="en-US" b="true" sz="3699">
                <a:solidFill>
                  <a:srgbClr val="FFFFFF"/>
                </a:solidFill>
                <a:latin typeface="Barlow Bold"/>
                <a:ea typeface="Barlow Bold"/>
                <a:cs typeface="Barlow Bold"/>
                <a:sym typeface="Barlow Bold"/>
              </a:rPr>
              <a:t>10. ANALYZE THE CUMULATIVE REVENUE GENERATED OVER TIME.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2061587" y="8124522"/>
            <a:ext cx="6722778" cy="1210100"/>
          </a:xfrm>
          <a:custGeom>
            <a:avLst/>
            <a:gdLst/>
            <a:ahLst/>
            <a:cxnLst/>
            <a:rect r="r" b="b" t="t" l="l"/>
            <a:pathLst>
              <a:path h="1210100" w="6722778">
                <a:moveTo>
                  <a:pt x="0" y="0"/>
                </a:moveTo>
                <a:lnTo>
                  <a:pt x="6722778" y="0"/>
                </a:lnTo>
                <a:lnTo>
                  <a:pt x="6722778" y="1210100"/>
                </a:lnTo>
                <a:lnTo>
                  <a:pt x="0" y="12101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912832" y="1879548"/>
            <a:ext cx="6722778" cy="1210100"/>
          </a:xfrm>
          <a:custGeom>
            <a:avLst/>
            <a:gdLst/>
            <a:ahLst/>
            <a:cxnLst/>
            <a:rect r="r" b="b" t="t" l="l"/>
            <a:pathLst>
              <a:path h="1210100" w="6722778">
                <a:moveTo>
                  <a:pt x="0" y="0"/>
                </a:moveTo>
                <a:lnTo>
                  <a:pt x="6722778" y="0"/>
                </a:lnTo>
                <a:lnTo>
                  <a:pt x="6722778" y="1210100"/>
                </a:lnTo>
                <a:lnTo>
                  <a:pt x="0" y="12101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64061" y="3089648"/>
            <a:ext cx="8029915" cy="5471712"/>
          </a:xfrm>
          <a:custGeom>
            <a:avLst/>
            <a:gdLst/>
            <a:ahLst/>
            <a:cxnLst/>
            <a:rect r="r" b="b" t="t" l="l"/>
            <a:pathLst>
              <a:path h="5471712" w="8029915">
                <a:moveTo>
                  <a:pt x="0" y="0"/>
                </a:moveTo>
                <a:lnTo>
                  <a:pt x="8029914" y="0"/>
                </a:lnTo>
                <a:lnTo>
                  <a:pt x="8029914" y="5471711"/>
                </a:lnTo>
                <a:lnTo>
                  <a:pt x="0" y="547171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541360" y="2999013"/>
            <a:ext cx="4976762" cy="6886611"/>
          </a:xfrm>
          <a:custGeom>
            <a:avLst/>
            <a:gdLst/>
            <a:ahLst/>
            <a:cxnLst/>
            <a:rect r="r" b="b" t="t" l="l"/>
            <a:pathLst>
              <a:path h="6886611" w="4976762">
                <a:moveTo>
                  <a:pt x="0" y="0"/>
                </a:moveTo>
                <a:lnTo>
                  <a:pt x="4976761" y="0"/>
                </a:lnTo>
                <a:lnTo>
                  <a:pt x="4976761" y="6886611"/>
                </a:lnTo>
                <a:lnTo>
                  <a:pt x="0" y="688661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379852" y="1043352"/>
            <a:ext cx="1549500" cy="2175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1508"/>
              </a:lnSpc>
            </a:pPr>
            <a:r>
              <a:rPr lang="en-US" b="true" sz="1754" spc="-96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CRUST PIZZA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144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076233"/>
            <a:ext cx="293554" cy="293554"/>
          </a:xfrm>
          <a:custGeom>
            <a:avLst/>
            <a:gdLst/>
            <a:ahLst/>
            <a:cxnLst/>
            <a:rect r="r" b="b" t="t" l="l"/>
            <a:pathLst>
              <a:path h="293554" w="293554">
                <a:moveTo>
                  <a:pt x="0" y="0"/>
                </a:moveTo>
                <a:lnTo>
                  <a:pt x="293554" y="0"/>
                </a:lnTo>
                <a:lnTo>
                  <a:pt x="293554" y="293554"/>
                </a:lnTo>
                <a:lnTo>
                  <a:pt x="0" y="2935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782108" y="1181008"/>
            <a:ext cx="11010796" cy="12696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92"/>
              </a:lnSpc>
            </a:pPr>
            <a:r>
              <a:rPr lang="en-US" b="true" sz="3699">
                <a:solidFill>
                  <a:srgbClr val="FFFFFF"/>
                </a:solidFill>
                <a:latin typeface="Barlow Bold"/>
                <a:ea typeface="Barlow Bold"/>
                <a:cs typeface="Barlow Bold"/>
                <a:sym typeface="Barlow Bold"/>
              </a:rPr>
              <a:t>11. DETERMINE THE TOP 3 MOST ORDERED PIZZA TYPES BASED ON REVENUE FOR EACH PIZZA CATEGORY.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2061587" y="8124522"/>
            <a:ext cx="6722778" cy="1210100"/>
          </a:xfrm>
          <a:custGeom>
            <a:avLst/>
            <a:gdLst/>
            <a:ahLst/>
            <a:cxnLst/>
            <a:rect r="r" b="b" t="t" l="l"/>
            <a:pathLst>
              <a:path h="1210100" w="6722778">
                <a:moveTo>
                  <a:pt x="0" y="0"/>
                </a:moveTo>
                <a:lnTo>
                  <a:pt x="6722778" y="0"/>
                </a:lnTo>
                <a:lnTo>
                  <a:pt x="6722778" y="1210100"/>
                </a:lnTo>
                <a:lnTo>
                  <a:pt x="0" y="12101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912832" y="1879548"/>
            <a:ext cx="6722778" cy="1210100"/>
          </a:xfrm>
          <a:custGeom>
            <a:avLst/>
            <a:gdLst/>
            <a:ahLst/>
            <a:cxnLst/>
            <a:rect r="r" b="b" t="t" l="l"/>
            <a:pathLst>
              <a:path h="1210100" w="6722778">
                <a:moveTo>
                  <a:pt x="0" y="0"/>
                </a:moveTo>
                <a:lnTo>
                  <a:pt x="6722778" y="0"/>
                </a:lnTo>
                <a:lnTo>
                  <a:pt x="6722778" y="1210100"/>
                </a:lnTo>
                <a:lnTo>
                  <a:pt x="0" y="12101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51147" y="2676424"/>
            <a:ext cx="7915556" cy="6982476"/>
          </a:xfrm>
          <a:custGeom>
            <a:avLst/>
            <a:gdLst/>
            <a:ahLst/>
            <a:cxnLst/>
            <a:rect r="r" b="b" t="t" l="l"/>
            <a:pathLst>
              <a:path h="6982476" w="7915556">
                <a:moveTo>
                  <a:pt x="0" y="0"/>
                </a:moveTo>
                <a:lnTo>
                  <a:pt x="7915556" y="0"/>
                </a:lnTo>
                <a:lnTo>
                  <a:pt x="7915556" y="6982475"/>
                </a:lnTo>
                <a:lnTo>
                  <a:pt x="0" y="698247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-229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670848" y="4299700"/>
            <a:ext cx="4414058" cy="3503814"/>
          </a:xfrm>
          <a:custGeom>
            <a:avLst/>
            <a:gdLst/>
            <a:ahLst/>
            <a:cxnLst/>
            <a:rect r="r" b="b" t="t" l="l"/>
            <a:pathLst>
              <a:path h="3503814" w="4414058">
                <a:moveTo>
                  <a:pt x="0" y="0"/>
                </a:moveTo>
                <a:lnTo>
                  <a:pt x="4414057" y="0"/>
                </a:lnTo>
                <a:lnTo>
                  <a:pt x="4414057" y="3503815"/>
                </a:lnTo>
                <a:lnTo>
                  <a:pt x="0" y="350381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379852" y="1043352"/>
            <a:ext cx="1549500" cy="2175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1508"/>
              </a:lnSpc>
            </a:pPr>
            <a:r>
              <a:rPr lang="en-US" b="true" sz="1754" spc="-96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CRUST PIZZA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14" r="0" b="-81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1076233"/>
            <a:ext cx="293554" cy="293554"/>
          </a:xfrm>
          <a:custGeom>
            <a:avLst/>
            <a:gdLst/>
            <a:ahLst/>
            <a:cxnLst/>
            <a:rect r="r" b="b" t="t" l="l"/>
            <a:pathLst>
              <a:path h="293554" w="293554">
                <a:moveTo>
                  <a:pt x="0" y="0"/>
                </a:moveTo>
                <a:lnTo>
                  <a:pt x="293554" y="0"/>
                </a:lnTo>
                <a:lnTo>
                  <a:pt x="293554" y="293554"/>
                </a:lnTo>
                <a:lnTo>
                  <a:pt x="0" y="2935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211040" y="5185005"/>
            <a:ext cx="462147" cy="462147"/>
          </a:xfrm>
          <a:custGeom>
            <a:avLst/>
            <a:gdLst/>
            <a:ahLst/>
            <a:cxnLst/>
            <a:rect r="r" b="b" t="t" l="l"/>
            <a:pathLst>
              <a:path h="462147" w="462147">
                <a:moveTo>
                  <a:pt x="0" y="0"/>
                </a:moveTo>
                <a:lnTo>
                  <a:pt x="462148" y="0"/>
                </a:lnTo>
                <a:lnTo>
                  <a:pt x="462148" y="462148"/>
                </a:lnTo>
                <a:lnTo>
                  <a:pt x="0" y="46214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9296380" y="5143500"/>
            <a:ext cx="462147" cy="462147"/>
          </a:xfrm>
          <a:custGeom>
            <a:avLst/>
            <a:gdLst/>
            <a:ahLst/>
            <a:cxnLst/>
            <a:rect r="r" b="b" t="t" l="l"/>
            <a:pathLst>
              <a:path h="462147" w="462147">
                <a:moveTo>
                  <a:pt x="0" y="0"/>
                </a:moveTo>
                <a:lnTo>
                  <a:pt x="462148" y="0"/>
                </a:lnTo>
                <a:lnTo>
                  <a:pt x="462148" y="462147"/>
                </a:lnTo>
                <a:lnTo>
                  <a:pt x="0" y="46214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5346935" y="5985554"/>
            <a:ext cx="462147" cy="462147"/>
          </a:xfrm>
          <a:custGeom>
            <a:avLst/>
            <a:gdLst/>
            <a:ahLst/>
            <a:cxnLst/>
            <a:rect r="r" b="b" t="t" l="l"/>
            <a:pathLst>
              <a:path h="462147" w="462147">
                <a:moveTo>
                  <a:pt x="0" y="0"/>
                </a:moveTo>
                <a:lnTo>
                  <a:pt x="462148" y="0"/>
                </a:lnTo>
                <a:lnTo>
                  <a:pt x="462148" y="462148"/>
                </a:lnTo>
                <a:lnTo>
                  <a:pt x="0" y="46214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7" id="7"/>
          <p:cNvSpPr txBox="true"/>
          <p:nvPr/>
        </p:nvSpPr>
        <p:spPr>
          <a:xfrm rot="0">
            <a:off x="2666991" y="3103665"/>
            <a:ext cx="12954017" cy="2039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857"/>
              </a:lnSpc>
            </a:pPr>
            <a:r>
              <a:rPr lang="en-US" b="true" sz="16694">
                <a:solidFill>
                  <a:srgbClr val="FFFFFF"/>
                </a:solidFill>
                <a:latin typeface="Barlow Bold"/>
                <a:ea typeface="Barlow Bold"/>
                <a:cs typeface="Barlow Bold"/>
                <a:sym typeface="Barlow Bold"/>
              </a:rPr>
              <a:t>THANK YOU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379852" y="1043352"/>
            <a:ext cx="1549500" cy="2175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1508"/>
              </a:lnSpc>
            </a:pPr>
            <a:r>
              <a:rPr lang="en-US" b="true" sz="1754" spc="-96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CRUST PIZZA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049124" y="5183540"/>
            <a:ext cx="4595622" cy="4221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509"/>
              </a:lnSpc>
              <a:spcBef>
                <a:spcPct val="0"/>
              </a:spcBef>
            </a:pPr>
            <a:r>
              <a:rPr lang="en-US" sz="2506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0410663164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134464" y="5150855"/>
            <a:ext cx="5883093" cy="4221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509"/>
              </a:lnSpc>
              <a:spcBef>
                <a:spcPct val="0"/>
              </a:spcBef>
            </a:pPr>
            <a:r>
              <a:rPr lang="en-US" sz="2506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LAWATI.NIROJ@GMAIL.COM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005591" y="5937929"/>
            <a:ext cx="6276818" cy="4221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509"/>
              </a:lnSpc>
              <a:spcBef>
                <a:spcPct val="0"/>
              </a:spcBef>
            </a:pPr>
            <a:r>
              <a:rPr lang="en-US" sz="2506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FISHER ACT 2611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144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076233"/>
            <a:ext cx="293554" cy="293554"/>
          </a:xfrm>
          <a:custGeom>
            <a:avLst/>
            <a:gdLst/>
            <a:ahLst/>
            <a:cxnLst/>
            <a:rect r="r" b="b" t="t" l="l"/>
            <a:pathLst>
              <a:path h="293554" w="293554">
                <a:moveTo>
                  <a:pt x="0" y="0"/>
                </a:moveTo>
                <a:lnTo>
                  <a:pt x="293554" y="0"/>
                </a:lnTo>
                <a:lnTo>
                  <a:pt x="293554" y="293554"/>
                </a:lnTo>
                <a:lnTo>
                  <a:pt x="0" y="2935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122337" y="2053356"/>
            <a:ext cx="7136963" cy="6180288"/>
            <a:chOff x="0" y="0"/>
            <a:chExt cx="4282440" cy="37084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4"/>
              <a:stretch>
                <a:fillRect l="-14987" t="0" r="-14987" b="0"/>
              </a:stretch>
            </a:blipFill>
            <a:ln w="180975" cap="sq">
              <a:solidFill>
                <a:srgbClr val="FFFFFF"/>
              </a:solidFill>
              <a:prstDash val="solid"/>
              <a:miter/>
            </a:ln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-432037" y="8653250"/>
            <a:ext cx="6722778" cy="1210100"/>
          </a:xfrm>
          <a:custGeom>
            <a:avLst/>
            <a:gdLst/>
            <a:ahLst/>
            <a:cxnLst/>
            <a:rect r="r" b="b" t="t" l="l"/>
            <a:pathLst>
              <a:path h="1210100" w="6722778">
                <a:moveTo>
                  <a:pt x="0" y="0"/>
                </a:moveTo>
                <a:lnTo>
                  <a:pt x="6722778" y="0"/>
                </a:lnTo>
                <a:lnTo>
                  <a:pt x="6722778" y="1210100"/>
                </a:lnTo>
                <a:lnTo>
                  <a:pt x="0" y="12101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088642" y="390677"/>
            <a:ext cx="6722778" cy="1210100"/>
          </a:xfrm>
          <a:custGeom>
            <a:avLst/>
            <a:gdLst/>
            <a:ahLst/>
            <a:cxnLst/>
            <a:rect r="r" b="b" t="t" l="l"/>
            <a:pathLst>
              <a:path h="1210100" w="6722778">
                <a:moveTo>
                  <a:pt x="0" y="0"/>
                </a:moveTo>
                <a:lnTo>
                  <a:pt x="6722778" y="0"/>
                </a:lnTo>
                <a:lnTo>
                  <a:pt x="6722778" y="1210100"/>
                </a:lnTo>
                <a:lnTo>
                  <a:pt x="0" y="12101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2602154"/>
            <a:ext cx="8669388" cy="18865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20"/>
              </a:lnSpc>
            </a:pPr>
            <a:r>
              <a:rPr lang="en-US" sz="8000" b="true">
                <a:solidFill>
                  <a:srgbClr val="FFFFFF"/>
                </a:solidFill>
                <a:latin typeface="Barlow Bold"/>
                <a:ea typeface="Barlow Bold"/>
                <a:cs typeface="Barlow Bold"/>
                <a:sym typeface="Barlow Bold"/>
              </a:rPr>
              <a:t>ABOUT THE PROJECT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4743108"/>
            <a:ext cx="8115300" cy="2577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1">
              <a:lnSpc>
                <a:spcPts val="2580"/>
              </a:lnSpc>
              <a:spcBef>
                <a:spcPct val="0"/>
              </a:spcBef>
            </a:pPr>
            <a:r>
              <a:rPr lang="en-US" sz="2000" spc="-11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This project focuses on analyzing sales data from a pizza business to identify trends and insights. The database is designed to capture essential information about pizza types, orders, and sales. Key objectives include determining top-selling pizzas, understanding revenue contributions by category, identifying peak order times, and calculating cumulative revenue over time. The analysis helps inform business decisions such as menu optimization and marketing strategies.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79852" y="1043352"/>
            <a:ext cx="1549500" cy="2175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1508"/>
              </a:lnSpc>
            </a:pPr>
            <a:r>
              <a:rPr lang="en-US" b="true" sz="1754" spc="-96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CRUST PIZZA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144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076233"/>
            <a:ext cx="293554" cy="293554"/>
          </a:xfrm>
          <a:custGeom>
            <a:avLst/>
            <a:gdLst/>
            <a:ahLst/>
            <a:cxnLst/>
            <a:rect r="r" b="b" t="t" l="l"/>
            <a:pathLst>
              <a:path h="293554" w="293554">
                <a:moveTo>
                  <a:pt x="0" y="0"/>
                </a:moveTo>
                <a:lnTo>
                  <a:pt x="293554" y="0"/>
                </a:lnTo>
                <a:lnTo>
                  <a:pt x="293554" y="293554"/>
                </a:lnTo>
                <a:lnTo>
                  <a:pt x="0" y="2935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088642" y="451672"/>
            <a:ext cx="6722778" cy="1210100"/>
          </a:xfrm>
          <a:custGeom>
            <a:avLst/>
            <a:gdLst/>
            <a:ahLst/>
            <a:cxnLst/>
            <a:rect r="r" b="b" t="t" l="l"/>
            <a:pathLst>
              <a:path h="1210100" w="6722778">
                <a:moveTo>
                  <a:pt x="0" y="0"/>
                </a:moveTo>
                <a:lnTo>
                  <a:pt x="6722778" y="0"/>
                </a:lnTo>
                <a:lnTo>
                  <a:pt x="6722778" y="1210100"/>
                </a:lnTo>
                <a:lnTo>
                  <a:pt x="0" y="12101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432037" y="8846147"/>
            <a:ext cx="6722778" cy="1210100"/>
          </a:xfrm>
          <a:custGeom>
            <a:avLst/>
            <a:gdLst/>
            <a:ahLst/>
            <a:cxnLst/>
            <a:rect r="r" b="b" t="t" l="l"/>
            <a:pathLst>
              <a:path h="1210100" w="6722778">
                <a:moveTo>
                  <a:pt x="0" y="0"/>
                </a:moveTo>
                <a:lnTo>
                  <a:pt x="6722778" y="0"/>
                </a:lnTo>
                <a:lnTo>
                  <a:pt x="6722778" y="1210100"/>
                </a:lnTo>
                <a:lnTo>
                  <a:pt x="0" y="12101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901640" y="2818171"/>
            <a:ext cx="7357660" cy="5889339"/>
          </a:xfrm>
          <a:custGeom>
            <a:avLst/>
            <a:gdLst/>
            <a:ahLst/>
            <a:cxnLst/>
            <a:rect r="r" b="b" t="t" l="l"/>
            <a:pathLst>
              <a:path h="5889339" w="7357660">
                <a:moveTo>
                  <a:pt x="0" y="0"/>
                </a:moveTo>
                <a:lnTo>
                  <a:pt x="7357660" y="0"/>
                </a:lnTo>
                <a:lnTo>
                  <a:pt x="7357660" y="5889339"/>
                </a:lnTo>
                <a:lnTo>
                  <a:pt x="0" y="588933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410" t="0" r="0" b="0"/>
            </a:stretch>
          </a:blipFill>
        </p:spPr>
      </p:sp>
      <p:graphicFrame>
        <p:nvGraphicFramePr>
          <p:cNvPr name="Table 6" id="6"/>
          <p:cNvGraphicFramePr>
            <a:graphicFrameLocks noGrp="true"/>
          </p:cNvGraphicFramePr>
          <p:nvPr/>
        </p:nvGraphicFramePr>
        <p:xfrm>
          <a:off x="1028700" y="2735378"/>
          <a:ext cx="7733385" cy="5972132"/>
        </p:xfrm>
        <a:graphic>
          <a:graphicData uri="http://schemas.openxmlformats.org/drawingml/2006/table">
            <a:tbl>
              <a:tblPr/>
              <a:tblGrid>
                <a:gridCol w="2346227"/>
                <a:gridCol w="5387159"/>
              </a:tblGrid>
              <a:tr h="77647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49"/>
                        </a:lnSpc>
                        <a:defRPr/>
                      </a:pPr>
                      <a:r>
                        <a:rPr lang="en-US" sz="1749" b="true">
                          <a:solidFill>
                            <a:srgbClr val="FFFFFF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Table Name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49"/>
                        </a:lnSpc>
                        <a:defRPr/>
                      </a:pPr>
                      <a:r>
                        <a:rPr lang="en-US" sz="1749" b="true">
                          <a:solidFill>
                            <a:srgbClr val="FFFFFF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Description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39661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449"/>
                        </a:lnSpc>
                        <a:defRPr/>
                      </a:pPr>
                      <a:r>
                        <a:rPr lang="en-US" sz="1749" b="true">
                          <a:solidFill>
                            <a:srgbClr val="FFFFFF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pizza_type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449"/>
                        </a:lnSpc>
                        <a:defRPr/>
                      </a:pPr>
                      <a:r>
                        <a:rPr lang="en-US" sz="1749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Stores types of pizzas with their categories and ingredients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32139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449"/>
                        </a:lnSpc>
                        <a:defRPr/>
                      </a:pPr>
                      <a:r>
                        <a:rPr lang="en-US" sz="1749" b="true">
                          <a:solidFill>
                            <a:srgbClr val="FFFFFF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orders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49"/>
                        </a:lnSpc>
                        <a:defRPr/>
                      </a:pPr>
                      <a:r>
                        <a:rPr lang="en-US" sz="1749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Records order IDs, dates, and times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16991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449"/>
                        </a:lnSpc>
                        <a:defRPr/>
                      </a:pPr>
                      <a:r>
                        <a:rPr lang="en-US" sz="1749" b="true">
                          <a:solidFill>
                            <a:srgbClr val="FFFFFF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pizzas	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449"/>
                        </a:lnSpc>
                        <a:defRPr/>
                      </a:pPr>
                      <a:r>
                        <a:rPr lang="en-US" sz="1749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Contains pizza details (size, price, linked to pizza_type)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06862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449"/>
                        </a:lnSpc>
                        <a:defRPr/>
                      </a:pPr>
                      <a:r>
                        <a:rPr lang="en-US" sz="1749" b="true">
                          <a:solidFill>
                            <a:srgbClr val="FFFFFF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order_detail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49"/>
                        </a:lnSpc>
                        <a:defRPr/>
                      </a:pPr>
                      <a:r>
                        <a:rPr lang="en-US" sz="1749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Captures pizza quantities per order (linked to pizzas and orders)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7" id="7"/>
          <p:cNvSpPr txBox="true"/>
          <p:nvPr/>
        </p:nvSpPr>
        <p:spPr>
          <a:xfrm rot="0">
            <a:off x="3242439" y="1474562"/>
            <a:ext cx="11332848" cy="4504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93"/>
              </a:lnSpc>
            </a:pPr>
            <a:r>
              <a:rPr lang="en-US" b="true" sz="3700">
                <a:solidFill>
                  <a:srgbClr val="FFFFFF"/>
                </a:solidFill>
                <a:latin typeface="Barlow Bold"/>
                <a:ea typeface="Barlow Bold"/>
                <a:cs typeface="Barlow Bold"/>
                <a:sym typeface="Barlow Bold"/>
              </a:rPr>
              <a:t>ER-DIAGRAM FOR CRUST PIZZA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379852" y="1043352"/>
            <a:ext cx="1549500" cy="2175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1508"/>
              </a:lnSpc>
            </a:pPr>
            <a:r>
              <a:rPr lang="en-US" b="true" sz="1754" spc="-96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CRUST PIZZA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144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076233"/>
            <a:ext cx="293554" cy="293554"/>
          </a:xfrm>
          <a:custGeom>
            <a:avLst/>
            <a:gdLst/>
            <a:ahLst/>
            <a:cxnLst/>
            <a:rect r="r" b="b" t="t" l="l"/>
            <a:pathLst>
              <a:path h="293554" w="293554">
                <a:moveTo>
                  <a:pt x="0" y="0"/>
                </a:moveTo>
                <a:lnTo>
                  <a:pt x="293554" y="0"/>
                </a:lnTo>
                <a:lnTo>
                  <a:pt x="293554" y="293554"/>
                </a:lnTo>
                <a:lnTo>
                  <a:pt x="0" y="2935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543342" y="1555069"/>
            <a:ext cx="9730021" cy="8600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92"/>
              </a:lnSpc>
            </a:pPr>
            <a:r>
              <a:rPr lang="en-US" b="true" sz="3699">
                <a:solidFill>
                  <a:srgbClr val="FFFFFF"/>
                </a:solidFill>
                <a:latin typeface="Barlow Bold"/>
                <a:ea typeface="Barlow Bold"/>
                <a:cs typeface="Barlow Bold"/>
                <a:sym typeface="Barlow Bold"/>
              </a:rPr>
              <a:t>1. RETRIEVE THE TOTAL NUMBER OF ORDERS PLACED.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-432037" y="9280018"/>
            <a:ext cx="6722778" cy="1210100"/>
          </a:xfrm>
          <a:custGeom>
            <a:avLst/>
            <a:gdLst/>
            <a:ahLst/>
            <a:cxnLst/>
            <a:rect r="r" b="b" t="t" l="l"/>
            <a:pathLst>
              <a:path h="1210100" w="6722778">
                <a:moveTo>
                  <a:pt x="0" y="0"/>
                </a:moveTo>
                <a:lnTo>
                  <a:pt x="6722778" y="0"/>
                </a:lnTo>
                <a:lnTo>
                  <a:pt x="6722778" y="1210100"/>
                </a:lnTo>
                <a:lnTo>
                  <a:pt x="0" y="12101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324240" y="390677"/>
            <a:ext cx="6722778" cy="1210100"/>
          </a:xfrm>
          <a:custGeom>
            <a:avLst/>
            <a:gdLst/>
            <a:ahLst/>
            <a:cxnLst/>
            <a:rect r="r" b="b" t="t" l="l"/>
            <a:pathLst>
              <a:path h="1210100" w="6722778">
                <a:moveTo>
                  <a:pt x="0" y="0"/>
                </a:moveTo>
                <a:lnTo>
                  <a:pt x="6722778" y="0"/>
                </a:lnTo>
                <a:lnTo>
                  <a:pt x="6722778" y="1210100"/>
                </a:lnTo>
                <a:lnTo>
                  <a:pt x="0" y="12101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118104" y="3227344"/>
            <a:ext cx="9567525" cy="2291514"/>
          </a:xfrm>
          <a:custGeom>
            <a:avLst/>
            <a:gdLst/>
            <a:ahLst/>
            <a:cxnLst/>
            <a:rect r="r" b="b" t="t" l="l"/>
            <a:pathLst>
              <a:path h="2291514" w="9567525">
                <a:moveTo>
                  <a:pt x="0" y="0"/>
                </a:moveTo>
                <a:lnTo>
                  <a:pt x="9567525" y="0"/>
                </a:lnTo>
                <a:lnTo>
                  <a:pt x="9567525" y="2291514"/>
                </a:lnTo>
                <a:lnTo>
                  <a:pt x="0" y="229151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-3947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172501" y="5935731"/>
            <a:ext cx="5266110" cy="1452020"/>
          </a:xfrm>
          <a:custGeom>
            <a:avLst/>
            <a:gdLst/>
            <a:ahLst/>
            <a:cxnLst/>
            <a:rect r="r" b="b" t="t" l="l"/>
            <a:pathLst>
              <a:path h="1452020" w="5266110">
                <a:moveTo>
                  <a:pt x="0" y="0"/>
                </a:moveTo>
                <a:lnTo>
                  <a:pt x="5266110" y="0"/>
                </a:lnTo>
                <a:lnTo>
                  <a:pt x="5266110" y="1452021"/>
                </a:lnTo>
                <a:lnTo>
                  <a:pt x="0" y="145202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1327" r="0" b="-63635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379852" y="1043352"/>
            <a:ext cx="1549500" cy="2175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1508"/>
              </a:lnSpc>
            </a:pPr>
            <a:r>
              <a:rPr lang="en-US" b="true" sz="1754" spc="-96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CRUST PIZZA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521660" y="6778541"/>
            <a:ext cx="3265883" cy="2828107"/>
            <a:chOff x="0" y="0"/>
            <a:chExt cx="4282440" cy="37084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8"/>
              <a:stretch>
                <a:fillRect l="0" t="-7739" r="0" b="-7739"/>
              </a:stretch>
            </a:blipFill>
            <a:ln w="85725" cap="sq">
              <a:solidFill>
                <a:srgbClr val="FFFFFF"/>
              </a:solidFill>
              <a:prstDash val="solid"/>
              <a:miter/>
            </a:ln>
          </p:spPr>
        </p:sp>
      </p:grpSp>
      <p:grpSp>
        <p:nvGrpSpPr>
          <p:cNvPr name="Group 11" id="11"/>
          <p:cNvGrpSpPr/>
          <p:nvPr/>
        </p:nvGrpSpPr>
        <p:grpSpPr>
          <a:xfrm rot="-5321430">
            <a:off x="15127432" y="2187864"/>
            <a:ext cx="2400772" cy="2078960"/>
            <a:chOff x="0" y="0"/>
            <a:chExt cx="4282440" cy="37084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9"/>
              <a:stretch>
                <a:fillRect l="0" t="-3625" r="0" b="-3625"/>
              </a:stretch>
            </a:blipFill>
            <a:ln w="85725" cap="sq">
              <a:solidFill>
                <a:srgbClr val="FFFFFF"/>
              </a:solidFill>
              <a:prstDash val="solid"/>
              <a:miter/>
            </a:ln>
          </p:spPr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144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076233"/>
            <a:ext cx="293554" cy="293554"/>
          </a:xfrm>
          <a:custGeom>
            <a:avLst/>
            <a:gdLst/>
            <a:ahLst/>
            <a:cxnLst/>
            <a:rect r="r" b="b" t="t" l="l"/>
            <a:pathLst>
              <a:path h="293554" w="293554">
                <a:moveTo>
                  <a:pt x="0" y="0"/>
                </a:moveTo>
                <a:lnTo>
                  <a:pt x="293554" y="0"/>
                </a:lnTo>
                <a:lnTo>
                  <a:pt x="293554" y="293554"/>
                </a:lnTo>
                <a:lnTo>
                  <a:pt x="0" y="2935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432037" y="8653250"/>
            <a:ext cx="6722778" cy="1210100"/>
          </a:xfrm>
          <a:custGeom>
            <a:avLst/>
            <a:gdLst/>
            <a:ahLst/>
            <a:cxnLst/>
            <a:rect r="r" b="b" t="t" l="l"/>
            <a:pathLst>
              <a:path h="1210100" w="6722778">
                <a:moveTo>
                  <a:pt x="0" y="0"/>
                </a:moveTo>
                <a:lnTo>
                  <a:pt x="6722778" y="0"/>
                </a:lnTo>
                <a:lnTo>
                  <a:pt x="6722778" y="1210100"/>
                </a:lnTo>
                <a:lnTo>
                  <a:pt x="0" y="12101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213733" y="2777399"/>
            <a:ext cx="10132439" cy="2260360"/>
          </a:xfrm>
          <a:custGeom>
            <a:avLst/>
            <a:gdLst/>
            <a:ahLst/>
            <a:cxnLst/>
            <a:rect r="r" b="b" t="t" l="l"/>
            <a:pathLst>
              <a:path h="2260360" w="10132439">
                <a:moveTo>
                  <a:pt x="0" y="0"/>
                </a:moveTo>
                <a:lnTo>
                  <a:pt x="10132439" y="0"/>
                </a:lnTo>
                <a:lnTo>
                  <a:pt x="10132439" y="2260360"/>
                </a:lnTo>
                <a:lnTo>
                  <a:pt x="0" y="226036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-24726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177892" y="5749210"/>
            <a:ext cx="4458090" cy="1339275"/>
          </a:xfrm>
          <a:custGeom>
            <a:avLst/>
            <a:gdLst/>
            <a:ahLst/>
            <a:cxnLst/>
            <a:rect r="r" b="b" t="t" l="l"/>
            <a:pathLst>
              <a:path h="1339275" w="4458090">
                <a:moveTo>
                  <a:pt x="0" y="0"/>
                </a:moveTo>
                <a:lnTo>
                  <a:pt x="4458090" y="0"/>
                </a:lnTo>
                <a:lnTo>
                  <a:pt x="4458090" y="1339275"/>
                </a:lnTo>
                <a:lnTo>
                  <a:pt x="0" y="133927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4855" r="-26615" b="-56558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249261" y="1612138"/>
            <a:ext cx="12551593" cy="8600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92"/>
              </a:lnSpc>
            </a:pPr>
            <a:r>
              <a:rPr lang="en-US" b="true" sz="3699">
                <a:solidFill>
                  <a:srgbClr val="FFFFFF"/>
                </a:solidFill>
                <a:latin typeface="Barlow Bold"/>
                <a:ea typeface="Barlow Bold"/>
                <a:cs typeface="Barlow Bold"/>
                <a:sym typeface="Barlow Bold"/>
              </a:rPr>
              <a:t>2. CALCULATE THE TOTAL REVENUE GENERATED FROM PIZZA SALES.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379852" y="1043352"/>
            <a:ext cx="1549500" cy="2175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1508"/>
              </a:lnSpc>
            </a:pPr>
            <a:r>
              <a:rPr lang="en-US" b="true" sz="1754" spc="-96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CRUST PIZZA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175477" y="3453794"/>
            <a:ext cx="2779567" cy="2406979"/>
            <a:chOff x="0" y="0"/>
            <a:chExt cx="4282440" cy="37084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8"/>
              <a:stretch>
                <a:fillRect l="-14987" t="0" r="-14987" b="0"/>
              </a:stretch>
            </a:blipFill>
            <a:ln w="180975" cap="sq">
              <a:solidFill>
                <a:srgbClr val="FFFFFF"/>
              </a:solidFill>
              <a:prstDash val="solid"/>
              <a:miter/>
            </a:ln>
          </p:spPr>
        </p:sp>
      </p:grpSp>
      <p:grpSp>
        <p:nvGrpSpPr>
          <p:cNvPr name="Group 10" id="10"/>
          <p:cNvGrpSpPr/>
          <p:nvPr/>
        </p:nvGrpSpPr>
        <p:grpSpPr>
          <a:xfrm rot="0">
            <a:off x="636502" y="5860773"/>
            <a:ext cx="3818781" cy="3306892"/>
            <a:chOff x="0" y="0"/>
            <a:chExt cx="4282440" cy="37084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9"/>
              <a:stretch>
                <a:fillRect l="-14987" t="0" r="-14987" b="0"/>
              </a:stretch>
            </a:blipFill>
            <a:ln w="180975" cap="sq">
              <a:solidFill>
                <a:srgbClr val="FFFFFF"/>
              </a:solidFill>
              <a:prstDash val="solid"/>
              <a:miter/>
            </a:ln>
          </p:spPr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144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076233"/>
            <a:ext cx="293554" cy="293554"/>
          </a:xfrm>
          <a:custGeom>
            <a:avLst/>
            <a:gdLst/>
            <a:ahLst/>
            <a:cxnLst/>
            <a:rect r="r" b="b" t="t" l="l"/>
            <a:pathLst>
              <a:path h="293554" w="293554">
                <a:moveTo>
                  <a:pt x="0" y="0"/>
                </a:moveTo>
                <a:lnTo>
                  <a:pt x="293554" y="0"/>
                </a:lnTo>
                <a:lnTo>
                  <a:pt x="293554" y="293554"/>
                </a:lnTo>
                <a:lnTo>
                  <a:pt x="0" y="2935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432037" y="8653250"/>
            <a:ext cx="6722778" cy="1210100"/>
          </a:xfrm>
          <a:custGeom>
            <a:avLst/>
            <a:gdLst/>
            <a:ahLst/>
            <a:cxnLst/>
            <a:rect r="r" b="b" t="t" l="l"/>
            <a:pathLst>
              <a:path h="1210100" w="6722778">
                <a:moveTo>
                  <a:pt x="0" y="0"/>
                </a:moveTo>
                <a:lnTo>
                  <a:pt x="6722778" y="0"/>
                </a:lnTo>
                <a:lnTo>
                  <a:pt x="6722778" y="1210100"/>
                </a:lnTo>
                <a:lnTo>
                  <a:pt x="0" y="12101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288552" y="1960747"/>
            <a:ext cx="8629000" cy="4250685"/>
          </a:xfrm>
          <a:custGeom>
            <a:avLst/>
            <a:gdLst/>
            <a:ahLst/>
            <a:cxnLst/>
            <a:rect r="r" b="b" t="t" l="l"/>
            <a:pathLst>
              <a:path h="4250685" w="8629000">
                <a:moveTo>
                  <a:pt x="0" y="0"/>
                </a:moveTo>
                <a:lnTo>
                  <a:pt x="8628999" y="0"/>
                </a:lnTo>
                <a:lnTo>
                  <a:pt x="8628999" y="4250686"/>
                </a:lnTo>
                <a:lnTo>
                  <a:pt x="0" y="425068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-12254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160701" y="6621008"/>
            <a:ext cx="5167147" cy="2002122"/>
          </a:xfrm>
          <a:custGeom>
            <a:avLst/>
            <a:gdLst/>
            <a:ahLst/>
            <a:cxnLst/>
            <a:rect r="r" b="b" t="t" l="l"/>
            <a:pathLst>
              <a:path h="2002122" w="5167147">
                <a:moveTo>
                  <a:pt x="0" y="0"/>
                </a:moveTo>
                <a:lnTo>
                  <a:pt x="5167147" y="0"/>
                </a:lnTo>
                <a:lnTo>
                  <a:pt x="5167147" y="2002122"/>
                </a:lnTo>
                <a:lnTo>
                  <a:pt x="0" y="200212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-13686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061964" y="1100502"/>
            <a:ext cx="8669388" cy="4504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92"/>
              </a:lnSpc>
            </a:pPr>
            <a:r>
              <a:rPr lang="en-US" sz="3699" b="true">
                <a:solidFill>
                  <a:srgbClr val="FFFFFF"/>
                </a:solidFill>
                <a:latin typeface="Barlow Bold"/>
                <a:ea typeface="Barlow Bold"/>
                <a:cs typeface="Barlow Bold"/>
                <a:sym typeface="Barlow Bold"/>
              </a:rPr>
              <a:t>3. IDENTIFY THE HIGHEST-PRICED PIZZA.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379852" y="1043352"/>
            <a:ext cx="1549500" cy="2175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1508"/>
              </a:lnSpc>
            </a:pPr>
            <a:r>
              <a:rPr lang="en-US" b="true" sz="1754" spc="-96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CRUST PIZZA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144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076233"/>
            <a:ext cx="293554" cy="293554"/>
          </a:xfrm>
          <a:custGeom>
            <a:avLst/>
            <a:gdLst/>
            <a:ahLst/>
            <a:cxnLst/>
            <a:rect r="r" b="b" t="t" l="l"/>
            <a:pathLst>
              <a:path h="293554" w="293554">
                <a:moveTo>
                  <a:pt x="0" y="0"/>
                </a:moveTo>
                <a:lnTo>
                  <a:pt x="293554" y="0"/>
                </a:lnTo>
                <a:lnTo>
                  <a:pt x="293554" y="293554"/>
                </a:lnTo>
                <a:lnTo>
                  <a:pt x="0" y="2935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432037" y="8653250"/>
            <a:ext cx="6722778" cy="1210100"/>
          </a:xfrm>
          <a:custGeom>
            <a:avLst/>
            <a:gdLst/>
            <a:ahLst/>
            <a:cxnLst/>
            <a:rect r="r" b="b" t="t" l="l"/>
            <a:pathLst>
              <a:path h="1210100" w="6722778">
                <a:moveTo>
                  <a:pt x="0" y="0"/>
                </a:moveTo>
                <a:lnTo>
                  <a:pt x="6722778" y="0"/>
                </a:lnTo>
                <a:lnTo>
                  <a:pt x="6722778" y="1210100"/>
                </a:lnTo>
                <a:lnTo>
                  <a:pt x="0" y="12101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972419" y="8653250"/>
            <a:ext cx="6722778" cy="1210100"/>
          </a:xfrm>
          <a:custGeom>
            <a:avLst/>
            <a:gdLst/>
            <a:ahLst/>
            <a:cxnLst/>
            <a:rect r="r" b="b" t="t" l="l"/>
            <a:pathLst>
              <a:path h="1210100" w="6722778">
                <a:moveTo>
                  <a:pt x="0" y="0"/>
                </a:moveTo>
                <a:lnTo>
                  <a:pt x="6722778" y="0"/>
                </a:lnTo>
                <a:lnTo>
                  <a:pt x="6722778" y="1210100"/>
                </a:lnTo>
                <a:lnTo>
                  <a:pt x="0" y="12101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238758" y="2541941"/>
            <a:ext cx="7339015" cy="3512523"/>
          </a:xfrm>
          <a:custGeom>
            <a:avLst/>
            <a:gdLst/>
            <a:ahLst/>
            <a:cxnLst/>
            <a:rect r="r" b="b" t="t" l="l"/>
            <a:pathLst>
              <a:path h="3512523" w="7339015">
                <a:moveTo>
                  <a:pt x="0" y="0"/>
                </a:moveTo>
                <a:lnTo>
                  <a:pt x="7339014" y="0"/>
                </a:lnTo>
                <a:lnTo>
                  <a:pt x="7339014" y="3512523"/>
                </a:lnTo>
                <a:lnTo>
                  <a:pt x="0" y="351252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530221" y="6659097"/>
            <a:ext cx="4442198" cy="1761530"/>
          </a:xfrm>
          <a:custGeom>
            <a:avLst/>
            <a:gdLst/>
            <a:ahLst/>
            <a:cxnLst/>
            <a:rect r="r" b="b" t="t" l="l"/>
            <a:pathLst>
              <a:path h="1761530" w="4442198">
                <a:moveTo>
                  <a:pt x="0" y="0"/>
                </a:moveTo>
                <a:lnTo>
                  <a:pt x="4442198" y="0"/>
                </a:lnTo>
                <a:lnTo>
                  <a:pt x="4442198" y="1761530"/>
                </a:lnTo>
                <a:lnTo>
                  <a:pt x="0" y="176153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-629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809306" y="1277447"/>
            <a:ext cx="8669388" cy="8600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92"/>
              </a:lnSpc>
            </a:pPr>
            <a:r>
              <a:rPr lang="en-US" b="true" sz="3699">
                <a:solidFill>
                  <a:srgbClr val="FFFFFF"/>
                </a:solidFill>
                <a:latin typeface="Barlow Bold"/>
                <a:ea typeface="Barlow Bold"/>
                <a:cs typeface="Barlow Bold"/>
                <a:sym typeface="Barlow Bold"/>
              </a:rPr>
              <a:t>4. IDENTIFY THE MOST COMMON PIZZA SIZE ORDERED.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379852" y="1043352"/>
            <a:ext cx="1549500" cy="2175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1508"/>
              </a:lnSpc>
            </a:pPr>
            <a:r>
              <a:rPr lang="en-US" b="true" sz="1754" spc="-96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CRUST PIZZA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144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076233"/>
            <a:ext cx="293554" cy="293554"/>
          </a:xfrm>
          <a:custGeom>
            <a:avLst/>
            <a:gdLst/>
            <a:ahLst/>
            <a:cxnLst/>
            <a:rect r="r" b="b" t="t" l="l"/>
            <a:pathLst>
              <a:path h="293554" w="293554">
                <a:moveTo>
                  <a:pt x="0" y="0"/>
                </a:moveTo>
                <a:lnTo>
                  <a:pt x="293554" y="0"/>
                </a:lnTo>
                <a:lnTo>
                  <a:pt x="293554" y="293554"/>
                </a:lnTo>
                <a:lnTo>
                  <a:pt x="0" y="2935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33665" y="3795714"/>
            <a:ext cx="3057122" cy="3057122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blipFill>
              <a:blip r:embed="rId4"/>
              <a:stretch>
                <a:fillRect l="-1944" t="0" r="-1944" b="0"/>
              </a:stretch>
            </a:blipFill>
            <a:ln w="85725" cap="sq">
              <a:solidFill>
                <a:srgbClr val="FFFFFF"/>
              </a:solidFill>
              <a:prstDash val="solid"/>
              <a:miter/>
            </a:ln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1249180" y="240194"/>
            <a:ext cx="6722778" cy="1210100"/>
          </a:xfrm>
          <a:custGeom>
            <a:avLst/>
            <a:gdLst/>
            <a:ahLst/>
            <a:cxnLst/>
            <a:rect r="r" b="b" t="t" l="l"/>
            <a:pathLst>
              <a:path h="1210100" w="6722778">
                <a:moveTo>
                  <a:pt x="0" y="0"/>
                </a:moveTo>
                <a:lnTo>
                  <a:pt x="6722778" y="0"/>
                </a:lnTo>
                <a:lnTo>
                  <a:pt x="6722778" y="1210100"/>
                </a:lnTo>
                <a:lnTo>
                  <a:pt x="0" y="12101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01741" y="8653250"/>
            <a:ext cx="6722778" cy="1210100"/>
          </a:xfrm>
          <a:custGeom>
            <a:avLst/>
            <a:gdLst/>
            <a:ahLst/>
            <a:cxnLst/>
            <a:rect r="r" b="b" t="t" l="l"/>
            <a:pathLst>
              <a:path h="1210100" w="6722778">
                <a:moveTo>
                  <a:pt x="0" y="0"/>
                </a:moveTo>
                <a:lnTo>
                  <a:pt x="6722778" y="0"/>
                </a:lnTo>
                <a:lnTo>
                  <a:pt x="6722778" y="1210100"/>
                </a:lnTo>
                <a:lnTo>
                  <a:pt x="0" y="12101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060228" y="2867203"/>
            <a:ext cx="6934236" cy="3420475"/>
          </a:xfrm>
          <a:custGeom>
            <a:avLst/>
            <a:gdLst/>
            <a:ahLst/>
            <a:cxnLst/>
            <a:rect r="r" b="b" t="t" l="l"/>
            <a:pathLst>
              <a:path h="3420475" w="6934236">
                <a:moveTo>
                  <a:pt x="0" y="0"/>
                </a:moveTo>
                <a:lnTo>
                  <a:pt x="6934236" y="0"/>
                </a:lnTo>
                <a:lnTo>
                  <a:pt x="6934236" y="3420475"/>
                </a:lnTo>
                <a:lnTo>
                  <a:pt x="0" y="342047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523527" y="6852836"/>
            <a:ext cx="4087042" cy="2159858"/>
          </a:xfrm>
          <a:custGeom>
            <a:avLst/>
            <a:gdLst/>
            <a:ahLst/>
            <a:cxnLst/>
            <a:rect r="r" b="b" t="t" l="l"/>
            <a:pathLst>
              <a:path h="2159858" w="4087042">
                <a:moveTo>
                  <a:pt x="0" y="0"/>
                </a:moveTo>
                <a:lnTo>
                  <a:pt x="4087042" y="0"/>
                </a:lnTo>
                <a:lnTo>
                  <a:pt x="4087042" y="2159858"/>
                </a:lnTo>
                <a:lnTo>
                  <a:pt x="0" y="215985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1437" t="0" r="-1437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3663130" y="1582191"/>
            <a:ext cx="12526210" cy="8600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92"/>
              </a:lnSpc>
            </a:pPr>
            <a:r>
              <a:rPr lang="en-US" b="true" sz="3699">
                <a:solidFill>
                  <a:srgbClr val="FFFFFF"/>
                </a:solidFill>
                <a:latin typeface="Barlow Bold"/>
                <a:ea typeface="Barlow Bold"/>
                <a:cs typeface="Barlow Bold"/>
                <a:sym typeface="Barlow Bold"/>
              </a:rPr>
              <a:t>5. LIST THE TOP 5 MOST ORDERED PIZZA TYPES ALONG WITH THEIR QUANTITIES.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79852" y="1043352"/>
            <a:ext cx="1549500" cy="2175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1508"/>
              </a:lnSpc>
            </a:pPr>
            <a:r>
              <a:rPr lang="en-US" b="true" sz="1754" spc="-96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CRUST PIZZA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144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076233"/>
            <a:ext cx="293554" cy="293554"/>
          </a:xfrm>
          <a:custGeom>
            <a:avLst/>
            <a:gdLst/>
            <a:ahLst/>
            <a:cxnLst/>
            <a:rect r="r" b="b" t="t" l="l"/>
            <a:pathLst>
              <a:path h="293554" w="293554">
                <a:moveTo>
                  <a:pt x="0" y="0"/>
                </a:moveTo>
                <a:lnTo>
                  <a:pt x="293554" y="0"/>
                </a:lnTo>
                <a:lnTo>
                  <a:pt x="293554" y="293554"/>
                </a:lnTo>
                <a:lnTo>
                  <a:pt x="0" y="2935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706578" y="1555069"/>
            <a:ext cx="11010796" cy="8600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92"/>
              </a:lnSpc>
            </a:pPr>
            <a:r>
              <a:rPr lang="en-US" b="true" sz="3699">
                <a:solidFill>
                  <a:srgbClr val="FFFFFF"/>
                </a:solidFill>
                <a:latin typeface="Barlow Bold"/>
                <a:ea typeface="Barlow Bold"/>
                <a:cs typeface="Barlow Bold"/>
                <a:sym typeface="Barlow Bold"/>
              </a:rPr>
              <a:t>6. DETERMINE THE DISTRIBUTION OF ORDERS BY HOUR OF THE DAY.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-912832" y="6528386"/>
            <a:ext cx="5083834" cy="4402371"/>
            <a:chOff x="0" y="0"/>
            <a:chExt cx="4282440" cy="37084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4"/>
              <a:stretch>
                <a:fillRect l="-14987" t="0" r="-14987" b="0"/>
              </a:stretch>
            </a:blipFill>
            <a:ln w="57150" cap="sq">
              <a:solidFill>
                <a:srgbClr val="FFFFFF"/>
              </a:solidFill>
              <a:prstDash val="solid"/>
              <a:miter/>
            </a:ln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12061587" y="8124522"/>
            <a:ext cx="6722778" cy="1210100"/>
          </a:xfrm>
          <a:custGeom>
            <a:avLst/>
            <a:gdLst/>
            <a:ahLst/>
            <a:cxnLst/>
            <a:rect r="r" b="b" t="t" l="l"/>
            <a:pathLst>
              <a:path h="1210100" w="6722778">
                <a:moveTo>
                  <a:pt x="0" y="0"/>
                </a:moveTo>
                <a:lnTo>
                  <a:pt x="6722778" y="0"/>
                </a:lnTo>
                <a:lnTo>
                  <a:pt x="6722778" y="1210100"/>
                </a:lnTo>
                <a:lnTo>
                  <a:pt x="0" y="12101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912832" y="1879548"/>
            <a:ext cx="6722778" cy="1210100"/>
          </a:xfrm>
          <a:custGeom>
            <a:avLst/>
            <a:gdLst/>
            <a:ahLst/>
            <a:cxnLst/>
            <a:rect r="r" b="b" t="t" l="l"/>
            <a:pathLst>
              <a:path h="1210100" w="6722778">
                <a:moveTo>
                  <a:pt x="0" y="0"/>
                </a:moveTo>
                <a:lnTo>
                  <a:pt x="6722778" y="0"/>
                </a:lnTo>
                <a:lnTo>
                  <a:pt x="6722778" y="1210100"/>
                </a:lnTo>
                <a:lnTo>
                  <a:pt x="0" y="12101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3117668" y="3436526"/>
            <a:ext cx="7006422" cy="2744982"/>
          </a:xfrm>
          <a:custGeom>
            <a:avLst/>
            <a:gdLst/>
            <a:ahLst/>
            <a:cxnLst/>
            <a:rect r="r" b="b" t="t" l="l"/>
            <a:pathLst>
              <a:path h="2744982" w="7006422">
                <a:moveTo>
                  <a:pt x="0" y="0"/>
                </a:moveTo>
                <a:lnTo>
                  <a:pt x="7006421" y="0"/>
                </a:lnTo>
                <a:lnTo>
                  <a:pt x="7006421" y="2744982"/>
                </a:lnTo>
                <a:lnTo>
                  <a:pt x="0" y="274498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1125024" y="2843115"/>
            <a:ext cx="2698913" cy="4315212"/>
          </a:xfrm>
          <a:custGeom>
            <a:avLst/>
            <a:gdLst/>
            <a:ahLst/>
            <a:cxnLst/>
            <a:rect r="r" b="b" t="t" l="l"/>
            <a:pathLst>
              <a:path h="4315212" w="2698913">
                <a:moveTo>
                  <a:pt x="0" y="0"/>
                </a:moveTo>
                <a:lnTo>
                  <a:pt x="2698913" y="0"/>
                </a:lnTo>
                <a:lnTo>
                  <a:pt x="2698913" y="4315212"/>
                </a:lnTo>
                <a:lnTo>
                  <a:pt x="0" y="431521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379852" y="1043352"/>
            <a:ext cx="1549500" cy="2175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1508"/>
              </a:lnSpc>
            </a:pPr>
            <a:r>
              <a:rPr lang="en-US" b="true" sz="1754" spc="-96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CRUST PIZZA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DAGpNZ6-d_4</dc:identifier>
  <dcterms:modified xsi:type="dcterms:W3CDTF">2011-08-01T06:04:30Z</dcterms:modified>
  <cp:revision>1</cp:revision>
  <dc:title>Blue and White Modern Business Data Analysis Presentation</dc:title>
</cp:coreProperties>
</file>